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</p:sldIdLst>
  <p:sldSz cy="5143500" cx="9144000"/>
  <p:notesSz cx="6858000" cy="9144000"/>
  <p:embeddedFontLst>
    <p:embeddedFont>
      <p:font typeface="Nunito"/>
      <p:regular r:id="rId62"/>
      <p:bold r:id="rId63"/>
      <p:italic r:id="rId64"/>
      <p:boldItalic r:id="rId65"/>
    </p:embeddedFont>
    <p:embeddedFont>
      <p:font typeface="Maven Pro"/>
      <p:regular r:id="rId66"/>
      <p:bold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6E94F80-60D5-42A5-AB92-38C3F3D245DB}">
  <a:tblStyle styleId="{86E94F80-60D5-42A5-AB92-38C3F3D245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Nunito-regular.fntdata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font" Target="fonts/Nunito-italic.fntdata"/><Relationship Id="rId63" Type="http://schemas.openxmlformats.org/officeDocument/2006/relationships/font" Target="fonts/Nunito-bold.fntdata"/><Relationship Id="rId22" Type="http://schemas.openxmlformats.org/officeDocument/2006/relationships/slide" Target="slides/slide15.xml"/><Relationship Id="rId66" Type="http://schemas.openxmlformats.org/officeDocument/2006/relationships/font" Target="fonts/MavenPro-regular.fntdata"/><Relationship Id="rId21" Type="http://schemas.openxmlformats.org/officeDocument/2006/relationships/slide" Target="slides/slide14.xml"/><Relationship Id="rId65" Type="http://schemas.openxmlformats.org/officeDocument/2006/relationships/font" Target="fonts/Nunito-boldItalic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7" Type="http://schemas.openxmlformats.org/officeDocument/2006/relationships/font" Target="fonts/MavenPro-bold.fntdata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67799b8cc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67799b8cc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467799bbd0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467799bbd0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467799bbd0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467799bbd0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467799bbd0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467799bbd0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467799bbd0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467799bbd0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467799bbd0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467799bbd0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467799bbd0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467799bbd0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467799bbd0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467799bbd0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467799bbd0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467799bbd0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467799b8cc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467799b8cc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466107bd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466107bd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595858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467799b8c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467799b8c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44d2b2e1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44d2b2e1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467c4501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467c4501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467799b8c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467799b8c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467799b8cc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467799b8cc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467799b8c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467799b8c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67c4501c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67c4501c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44d2b2e16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44d2b2e16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44d2b2e16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44d2b2e16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44d2b2e16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44d2b2e16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44d2b2e16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44d2b2e16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467799b8c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467799b8c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44d2b2e16f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44d2b2e16f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44d2b2e16f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44d2b2e16f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44d2b2e16f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44d2b2e16f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44d2b2e16f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44d2b2e16f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44d2b2e16f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44d2b2e16f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466107bd8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466107bd8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595858"/>
              </a:solidFill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466107bd83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g466107bd83_1_1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466107bd83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g466107bd83_1_2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466107bd83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g466107bd83_1_3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466107bd83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g466107bd83_1_3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467799b8c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467799b8c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466107bd83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g466107bd83_1_7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466107bd83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g466107bd83_1_9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467799bbd0_1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467799bbd0_1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467799bbd0_1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467799bbd0_1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467799bbd0_1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467799bbd0_1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467799bbd0_1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467799bbd0_1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467799bbd0_1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467799bbd0_1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467799bbd0_1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467799bbd0_1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467799bbd0_1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467799bbd0_1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467799bbd0_1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467799bbd0_1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67799b8c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467799b8c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467799bbd0_1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467799bbd0_1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467799bbd0_1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467799bbd0_1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467799bbd0_1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467799bbd0_1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467799bbd0_1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467799bbd0_1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467799bbd0_1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467799bbd0_1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467799b8c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467799b8c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467799b8c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467799b8c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467799bbd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467799bbd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467799bbd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467799bbd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及物件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5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62" name="Google Shape;62;p15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63" name="Google Shape;63;p15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" name="Google Shape;65;p15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66" name="Google Shape;66;p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" name="Google Shape;69;p15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70" name="Google Shape;70;p15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" name="Google Shape;74;p15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75" name="Google Shape;75;p15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" name="Google Shape;80;p15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81" name="Google Shape;81;p15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" name="Google Shape;83;p15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84" name="Google Shape;84;p15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" name="Google Shape;87;p15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" name="Google Shape;88;p15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89" name="Google Shape;89;p15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" name="Google Shape;91;p15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5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6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102" name="Google Shape;102;p16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103" name="Google Shape;103;p16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16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" name="Google Shape;105;p16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106" name="Google Shape;106;p16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16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" name="Google Shape;109;p16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110" name="Google Shape;110;p16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6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6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6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4" name="Google Shape;114;p16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115" name="Google Shape;115;p16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116" name="Google Shape;116;p16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16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119" name="Google Shape;119;p16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6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6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16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123" name="Google Shape;123;p16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16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6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" name="Google Shape;127;p1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128" name="Google Shape;128;p16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6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16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6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6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" name="Google Shape;133;p16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7" name="Google Shape;137;p1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1" name="Google Shape;141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1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44" name="Google Shape;144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7" name="Google Shape;147;p18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9" name="Google Shape;149;p1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52" name="Google Shape;152;p1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2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58" name="Google Shape;158;p2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20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1" name="Google Shape;161;p2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2" name="Google Shape;162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21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65" name="Google Shape;165;p21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66" name="Google Shape;166;p21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1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1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21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70" name="Google Shape;170;p21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" name="Google Shape;173;p21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74" name="Google Shape;174;p21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1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6" name="Google Shape;176;p21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2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80" name="Google Shape;180;p2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" name="Google Shape;182;p22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3" name="Google Shape;183;p22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4" name="Google Shape;184;p22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5" name="Google Shape;185;p2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3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88" name="Google Shape;188;p2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" name="Google Shape;190;p23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91" name="Google Shape;191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24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94" name="Google Shape;194;p24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95" name="Google Shape;195;p2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24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24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24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" name="Google Shape;199;p24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200" name="Google Shape;200;p2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24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24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24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24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" name="Google Shape;205;p2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206" name="Google Shape;206;p2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24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24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24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" name="Google Shape;210;p24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211" name="Google Shape;211;p2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4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4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24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215" name="Google Shape;215;p2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24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4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4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4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" name="Google Shape;220;p24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221" name="Google Shape;221;p24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4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24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24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" name="Google Shape;225;p2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226" name="Google Shape;226;p24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4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4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" name="Google Shape;229;p24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230" name="Google Shape;230;p24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4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4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4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4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5" name="Google Shape;235;p2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236" name="Google Shape;236;p24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4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4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4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" name="Google Shape;240;p24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241" name="Google Shape;241;p24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4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4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24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" name="Google Shape;245;p2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246" name="Google Shape;246;p24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4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4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24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50" name="Google Shape;250;p24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24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24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24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24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55" name="Google Shape;255;p2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24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24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24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24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60" name="Google Shape;260;p24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24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24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24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24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5" name="Google Shape;265;p2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66" name="Google Shape;266;p24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24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24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24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0" name="Google Shape;270;p24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71" name="Google Shape;271;p24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4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4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4" name="Google Shape;274;p24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75" name="Google Shape;275;p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4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4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4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" name="Google Shape;279;p24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80" name="Google Shape;280;p24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4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4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4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24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" name="Google Shape;285;p2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86" name="Google Shape;286;p24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4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4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24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" name="Google Shape;290;p24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91" name="Google Shape;291;p24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4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4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4" name="Google Shape;294;p24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95" name="Google Shape;295;p2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4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4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4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4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0" name="Google Shape;300;p24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301" name="Google Shape;301;p24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4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4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4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5" name="Google Shape;305;p2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306" name="Google Shape;306;p24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4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4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24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0" name="Google Shape;310;p24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311" name="Google Shape;311;p24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4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4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4" name="Google Shape;314;p24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315" name="Google Shape;315;p2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4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4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4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9" name="Google Shape;319;p24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0" name="Google Shape;320;p24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1" name="Google Shape;321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lotdb.com/" TargetMode="External"/><Relationship Id="rId4" Type="http://schemas.openxmlformats.org/officeDocument/2006/relationships/hyperlink" Target="https://www.tableau.com/" TargetMode="External"/><Relationship Id="rId5" Type="http://schemas.openxmlformats.org/officeDocument/2006/relationships/hyperlink" Target="https://plot.ly/create/#/" TargetMode="External"/><Relationship Id="rId6" Type="http://schemas.openxmlformats.org/officeDocument/2006/relationships/hyperlink" Target="https://github.com/d3/d3/wiki/Gallery" TargetMode="External"/><Relationship Id="rId7" Type="http://schemas.openxmlformats.org/officeDocument/2006/relationships/hyperlink" Target="https://slides.com/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3.png"/><Relationship Id="rId4" Type="http://schemas.openxmlformats.org/officeDocument/2006/relationships/image" Target="../media/image14.jpg"/><Relationship Id="rId5" Type="http://schemas.openxmlformats.org/officeDocument/2006/relationships/image" Target="../media/image15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lotdb.com/" TargetMode="External"/><Relationship Id="rId4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Agenda</a:t>
            </a:r>
            <a:endParaRPr/>
          </a:p>
        </p:txBody>
      </p:sp>
      <p:sp>
        <p:nvSpPr>
          <p:cNvPr id="329" name="Google Shape;32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TW">
                <a:solidFill>
                  <a:srgbClr val="000000"/>
                </a:solidFill>
              </a:rPr>
              <a:t>資料視覺化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5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甚麼是模型</a:t>
            </a:r>
            <a:endParaRPr/>
          </a:p>
        </p:txBody>
      </p:sp>
      <p:sp>
        <p:nvSpPr>
          <p:cNvPr id="393" name="Google Shape;393;p35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假設一下你是個卷哥卷姐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選課時你可能會想知道這堂課甜不甜或重不重 </a:t>
            </a: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(目標)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你會開始爬資料(SweetyCourse、NTUCourse)看評價 </a:t>
            </a: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(資料)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從評價中去觀察老師上課的各種經驗分享 </a:t>
            </a: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(特徵)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開始猜想老師的評分或上課方式 (邏輯猜想)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{ [特徵] ----[邏輯猜想]----&gt; [目標] } =&gt; </a:t>
            </a:r>
            <a:r>
              <a:rPr b="1"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模型</a:t>
            </a:r>
            <a:endParaRPr b="1" sz="3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6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甚麼是模型</a:t>
            </a:r>
            <a:endParaRPr/>
          </a:p>
        </p:txBody>
      </p:sp>
      <p:sp>
        <p:nvSpPr>
          <p:cNvPr id="399" name="Google Shape;399;p36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預測模型是猜想邏輯的表現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利用數學來表達你所猜想的模型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猜測老師的評分方式跟</a:t>
            </a:r>
            <a:b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{ 作業的頁數、上課問問題的次數、出席次數}有關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建一個數學公式表達模型</a:t>
            </a:r>
            <a:b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w1*作業的頁數+w2*上課問問題的次數+w3*出席次數</a:t>
            </a:r>
            <a:b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= y(學期分數)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從資料中找出w1,w2,w3(模型權重)</a:t>
            </a:r>
            <a:b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7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怎麼學習</a:t>
            </a:r>
            <a:endParaRPr/>
          </a:p>
        </p:txBody>
      </p:sp>
      <p:sp>
        <p:nvSpPr>
          <p:cNvPr id="405" name="Google Shape;405;p37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分成三個步驟(資料表達、預測、評估與更正)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資料表達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編給機器看的教材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通常因資料類型的不同而有所不同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○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數值資料(借還次數)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○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名目資料(地點名稱)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資料的類型可能會因為邏輯假設的不同而不同(小時、星期)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8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怎麼學習</a:t>
            </a:r>
            <a:endParaRPr/>
          </a:p>
        </p:txBody>
      </p:sp>
      <p:pic>
        <p:nvPicPr>
          <p:cNvPr id="411" name="Google Shape;4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1100" y="1271775"/>
            <a:ext cx="4755899" cy="356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9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怎麼學習</a:t>
            </a:r>
            <a:endParaRPr/>
          </a:p>
        </p:txBody>
      </p:sp>
      <p:pic>
        <p:nvPicPr>
          <p:cNvPr id="417" name="Google Shape;41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4050" y="1271775"/>
            <a:ext cx="4755899" cy="356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0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怎麼學習</a:t>
            </a:r>
            <a:endParaRPr/>
          </a:p>
        </p:txBody>
      </p:sp>
      <p:sp>
        <p:nvSpPr>
          <p:cNvPr id="423" name="Google Shape;423;p40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預測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模型考小考，就它會的部分來答題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不會的時候怎麼辦？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評估與更正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讓模型對答案跟訂正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讓模型知道考得好不好(Cost Function)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看著答案訂正，讓下次考得更好(更新模型權重w1,w2,w3)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重複再預測一次、期待下次考更好！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1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怎麼學習</a:t>
            </a:r>
            <a:endParaRPr/>
          </a:p>
        </p:txBody>
      </p:sp>
      <p:sp>
        <p:nvSpPr>
          <p:cNvPr id="429" name="Google Shape;429;p41"/>
          <p:cNvSpPr/>
          <p:nvPr/>
        </p:nvSpPr>
        <p:spPr>
          <a:xfrm>
            <a:off x="373875" y="1877550"/>
            <a:ext cx="1364100" cy="1596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資料表達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30" name="Google Shape;430;p41"/>
          <p:cNvSpPr/>
          <p:nvPr/>
        </p:nvSpPr>
        <p:spPr>
          <a:xfrm>
            <a:off x="2714025" y="1877550"/>
            <a:ext cx="1364100" cy="1596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預測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31" name="Google Shape;431;p41"/>
          <p:cNvSpPr/>
          <p:nvPr/>
        </p:nvSpPr>
        <p:spPr>
          <a:xfrm>
            <a:off x="5054175" y="1877550"/>
            <a:ext cx="1364100" cy="1596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評估與更新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32" name="Google Shape;432;p41"/>
          <p:cNvSpPr/>
          <p:nvPr/>
        </p:nvSpPr>
        <p:spPr>
          <a:xfrm>
            <a:off x="1889650" y="2554575"/>
            <a:ext cx="639600" cy="4041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1"/>
          <p:cNvSpPr/>
          <p:nvPr/>
        </p:nvSpPr>
        <p:spPr>
          <a:xfrm>
            <a:off x="4246350" y="2571750"/>
            <a:ext cx="639600" cy="4041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1"/>
          <p:cNvSpPr/>
          <p:nvPr/>
        </p:nvSpPr>
        <p:spPr>
          <a:xfrm flipH="1">
            <a:off x="3061050" y="3585300"/>
            <a:ext cx="3010200" cy="1101300"/>
          </a:xfrm>
          <a:prstGeom prst="curvedUp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1"/>
          <p:cNvSpPr/>
          <p:nvPr/>
        </p:nvSpPr>
        <p:spPr>
          <a:xfrm>
            <a:off x="6603050" y="2554575"/>
            <a:ext cx="639600" cy="4041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41"/>
          <p:cNvSpPr txBox="1"/>
          <p:nvPr/>
        </p:nvSpPr>
        <p:spPr>
          <a:xfrm>
            <a:off x="7394325" y="2434200"/>
            <a:ext cx="9069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0000FF"/>
                </a:solidFill>
                <a:latin typeface="Maven Pro"/>
                <a:ea typeface="Maven Pro"/>
                <a:cs typeface="Maven Pro"/>
                <a:sym typeface="Maven Pro"/>
              </a:rPr>
              <a:t>Pass</a:t>
            </a:r>
            <a:endParaRPr b="1" sz="1800">
              <a:solidFill>
                <a:srgbClr val="0000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37" name="Google Shape;437;p41"/>
          <p:cNvSpPr txBox="1"/>
          <p:nvPr/>
        </p:nvSpPr>
        <p:spPr>
          <a:xfrm>
            <a:off x="3996150" y="3950800"/>
            <a:ext cx="11517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FF0000"/>
                </a:solidFill>
                <a:latin typeface="Maven Pro"/>
                <a:ea typeface="Maven Pro"/>
                <a:cs typeface="Maven Pro"/>
                <a:sym typeface="Maven Pro"/>
              </a:rPr>
              <a:t>Fail</a:t>
            </a:r>
            <a:endParaRPr b="1" sz="1800">
              <a:solidFill>
                <a:srgbClr val="FF0000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2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怎麼學習</a:t>
            </a:r>
            <a:endParaRPr/>
          </a:p>
        </p:txBody>
      </p:sp>
      <p:sp>
        <p:nvSpPr>
          <p:cNvPr id="443" name="Google Shape;443;p42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訓練預測模型就像教東西，沒有絕對的方式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該思考的小問題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預測的資料(小考題)該不該放在教材裡面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○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好處 - 學習資料更多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○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壞處 - 背考古題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○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資料分成三份：Training, Validation, Testing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怎麼樣判斷足夠好？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○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讀不完世界上所有的書 =&gt; Out of observation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○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我們永遠有機會背下所有的課本內容(只要有時間) </a:t>
            </a:r>
            <a:b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=&gt; Overfitting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○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學到甚麼程度可以實際使用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Agenda</a:t>
            </a:r>
            <a:endParaRPr/>
          </a:p>
        </p:txBody>
      </p:sp>
      <p:sp>
        <p:nvSpPr>
          <p:cNvPr id="449" name="Google Shape;449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TW">
                <a:solidFill>
                  <a:srgbClr val="000000"/>
                </a:solidFill>
              </a:rPr>
              <a:t>回歸模型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TW" sz="1800">
                <a:solidFill>
                  <a:srgbClr val="000000"/>
                </a:solidFill>
              </a:rPr>
              <a:t>mutilple linear regression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TW" sz="1800">
                <a:solidFill>
                  <a:srgbClr val="000000"/>
                </a:solidFill>
              </a:rPr>
              <a:t>Ridge regression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TW" sz="1800">
                <a:solidFill>
                  <a:srgbClr val="000000"/>
                </a:solidFill>
              </a:rPr>
              <a:t>Lasso regression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TW">
                <a:solidFill>
                  <a:srgbClr val="000000"/>
                </a:solidFill>
              </a:rPr>
              <a:t>時間序列模型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TW" sz="1800">
                <a:solidFill>
                  <a:srgbClr val="000000"/>
                </a:solidFill>
              </a:rPr>
              <a:t>AR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TW" sz="1800">
                <a:solidFill>
                  <a:srgbClr val="000000"/>
                </a:solidFill>
              </a:rPr>
              <a:t>MA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TW" sz="1800">
                <a:solidFill>
                  <a:srgbClr val="000000"/>
                </a:solidFill>
              </a:rPr>
              <a:t>ARMA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Ridge &amp; Lasso Regression</a:t>
            </a:r>
            <a:endParaRPr/>
          </a:p>
        </p:txBody>
      </p:sp>
      <p:sp>
        <p:nvSpPr>
          <p:cNvPr id="455" name="Google Shape;455;p44"/>
          <p:cNvSpPr txBox="1"/>
          <p:nvPr>
            <p:ph idx="1" type="subTitle"/>
          </p:nvPr>
        </p:nvSpPr>
        <p:spPr>
          <a:xfrm>
            <a:off x="311700" y="27971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Feature Selection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 Visualization</a:t>
            </a:r>
            <a:endParaRPr/>
          </a:p>
        </p:txBody>
      </p:sp>
      <p:sp>
        <p:nvSpPr>
          <p:cNvPr id="335" name="Google Shape;335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資料視覺化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/>
              <a:t>Multi</a:t>
            </a:r>
            <a:r>
              <a:rPr lang="zh-TW" sz="4400"/>
              <a:t>ple Linear Regression</a:t>
            </a:r>
            <a:endParaRPr sz="4400"/>
          </a:p>
        </p:txBody>
      </p:sp>
      <p:pic>
        <p:nvPicPr>
          <p:cNvPr id="461" name="Google Shape;46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47277"/>
            <a:ext cx="9144000" cy="1232297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45"/>
          <p:cNvSpPr txBox="1"/>
          <p:nvPr/>
        </p:nvSpPr>
        <p:spPr>
          <a:xfrm>
            <a:off x="458225" y="3090225"/>
            <a:ext cx="27036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4A86E8"/>
                </a:solidFill>
              </a:rPr>
              <a:t>目標是要最小化cost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463" name="Google Shape;463;p45"/>
          <p:cNvSpPr txBox="1"/>
          <p:nvPr/>
        </p:nvSpPr>
        <p:spPr>
          <a:xfrm>
            <a:off x="1868400" y="2342700"/>
            <a:ext cx="27036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4A86E8"/>
                </a:solidFill>
              </a:rPr>
              <a:t>root sum square</a:t>
            </a:r>
            <a:endParaRPr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Example</a:t>
            </a:r>
            <a:endParaRPr/>
          </a:p>
        </p:txBody>
      </p:sp>
      <p:sp>
        <p:nvSpPr>
          <p:cNvPr id="469" name="Google Shape;469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rosoft JhengHei"/>
              <a:buChar char="●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w1*作業的頁數 + w2*上課問問題的次數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+w3*出席次數 = y(學期分數)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zh-TW" sz="2400">
                <a:solidFill>
                  <a:schemeClr val="dk1"/>
                </a:solidFill>
              </a:rPr>
              <a:t>Washington public bike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76" name="Google Shape;47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61" y="0"/>
            <a:ext cx="791727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Example</a:t>
            </a:r>
            <a:endParaRPr/>
          </a:p>
        </p:txBody>
      </p:sp>
      <p:sp>
        <p:nvSpPr>
          <p:cNvPr id="482" name="Google Shape;482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rosoft JhengHei"/>
              <a:buChar char="●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w1*作業的頁數 + w2*上課問問題的次數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+w3*出席次數 = y(學期分數)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zh-TW" sz="2400">
                <a:solidFill>
                  <a:schemeClr val="dk1"/>
                </a:solidFill>
              </a:rPr>
              <a:t>Washington public bike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dk1"/>
                </a:solidFill>
              </a:rPr>
              <a:t>predict </a:t>
            </a:r>
            <a:r>
              <a:rPr lang="zh-TW" sz="2400">
                <a:solidFill>
                  <a:srgbClr val="6D9EEB"/>
                </a:solidFill>
              </a:rPr>
              <a:t>cnt </a:t>
            </a:r>
            <a:endParaRPr sz="2400">
              <a:solidFill>
                <a:srgbClr val="6D9EEB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dk1"/>
                </a:solidFill>
              </a:rPr>
              <a:t>by using</a:t>
            </a:r>
            <a:r>
              <a:rPr lang="zh-TW" sz="2400">
                <a:solidFill>
                  <a:srgbClr val="6D9EEB"/>
                </a:solidFill>
              </a:rPr>
              <a:t> temp</a:t>
            </a:r>
            <a:r>
              <a:rPr lang="zh-TW" sz="2400">
                <a:solidFill>
                  <a:schemeClr val="dk1"/>
                </a:solidFill>
              </a:rPr>
              <a:t> to the power 1-15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89" name="Google Shape;48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75" y="0"/>
            <a:ext cx="83502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96" name="Google Shape;49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325" y="-115125"/>
            <a:ext cx="6286648" cy="5688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/>
              <a:t>Ridge Regression</a:t>
            </a:r>
            <a:endParaRPr sz="4400"/>
          </a:p>
        </p:txBody>
      </p:sp>
      <p:pic>
        <p:nvPicPr>
          <p:cNvPr id="502" name="Google Shape;50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60879"/>
            <a:ext cx="9144000" cy="1839743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51"/>
          <p:cNvSpPr txBox="1"/>
          <p:nvPr/>
        </p:nvSpPr>
        <p:spPr>
          <a:xfrm>
            <a:off x="3838275" y="1954800"/>
            <a:ext cx="39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α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4" name="Google Shape;504;p51"/>
          <p:cNvSpPr txBox="1"/>
          <p:nvPr/>
        </p:nvSpPr>
        <p:spPr>
          <a:xfrm>
            <a:off x="5397925" y="3016700"/>
            <a:ext cx="39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α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5" name="Google Shape;505;p51"/>
          <p:cNvSpPr txBox="1"/>
          <p:nvPr/>
        </p:nvSpPr>
        <p:spPr>
          <a:xfrm>
            <a:off x="3700125" y="1764150"/>
            <a:ext cx="1340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4A86E8"/>
                </a:solidFill>
              </a:rPr>
              <a:t>懲罰weight</a:t>
            </a:r>
            <a:endParaRPr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/>
              <a:t>Lasso Regression</a:t>
            </a:r>
            <a:endParaRPr sz="4400"/>
          </a:p>
        </p:txBody>
      </p:sp>
      <p:pic>
        <p:nvPicPr>
          <p:cNvPr id="511" name="Google Shape;51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24119"/>
            <a:ext cx="9144000" cy="1764512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52"/>
          <p:cNvSpPr txBox="1"/>
          <p:nvPr/>
        </p:nvSpPr>
        <p:spPr>
          <a:xfrm>
            <a:off x="5342600" y="2872875"/>
            <a:ext cx="39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α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3" name="Google Shape;513;p52"/>
          <p:cNvSpPr txBox="1"/>
          <p:nvPr/>
        </p:nvSpPr>
        <p:spPr>
          <a:xfrm>
            <a:off x="3805100" y="1910575"/>
            <a:ext cx="39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α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Example</a:t>
            </a:r>
            <a:endParaRPr/>
          </a:p>
        </p:txBody>
      </p:sp>
      <p:sp>
        <p:nvSpPr>
          <p:cNvPr id="519" name="Google Shape;519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</a:rPr>
              <a:t>predict sine curve (between 60° and 300°)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sz="2800">
                <a:solidFill>
                  <a:schemeClr val="dk1"/>
                </a:solidFill>
              </a:rPr>
              <a:t>by using x to the power 1-15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Ridge</a:t>
            </a:r>
            <a:endParaRPr/>
          </a:p>
        </p:txBody>
      </p:sp>
      <p:sp>
        <p:nvSpPr>
          <p:cNvPr id="525" name="Google Shape;525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26" name="Google Shape;52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824" y="0"/>
            <a:ext cx="621835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推薦資源</a:t>
            </a:r>
            <a:endParaRPr/>
          </a:p>
        </p:txBody>
      </p:sp>
      <p:sp>
        <p:nvSpPr>
          <p:cNvPr id="341" name="Google Shape;34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zh-TW" sz="3000" u="sng">
                <a:solidFill>
                  <a:schemeClr val="accent5"/>
                </a:solidFill>
                <a:hlinkClick r:id="rId3"/>
              </a:rPr>
              <a:t>plotDB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zh-TW" sz="3000" u="sng">
                <a:solidFill>
                  <a:schemeClr val="hlink"/>
                </a:solidFill>
                <a:hlinkClick r:id="rId4"/>
              </a:rPr>
              <a:t>tableau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zh-TW" sz="3000" u="sng">
                <a:solidFill>
                  <a:schemeClr val="hlink"/>
                </a:solidFill>
                <a:hlinkClick r:id="rId5"/>
              </a:rPr>
              <a:t>plot.ly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zh-TW" sz="3000" u="sng">
                <a:solidFill>
                  <a:schemeClr val="hlink"/>
                </a:solidFill>
                <a:hlinkClick r:id="rId6"/>
              </a:rPr>
              <a:t>D3.js</a:t>
            </a:r>
            <a:r>
              <a:rPr lang="zh-TW" sz="3000"/>
              <a:t>(要寫程式）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zh-TW" sz="3000" u="sng">
                <a:solidFill>
                  <a:schemeClr val="hlink"/>
                </a:solidFill>
                <a:hlinkClick r:id="rId7"/>
              </a:rPr>
              <a:t>slides.com</a:t>
            </a:r>
            <a:endParaRPr sz="3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solidFill>
                  <a:srgbClr val="333333"/>
                </a:solidFill>
              </a:rPr>
              <a:t>Objective = RSS + α * (sum of square of coefficients)</a:t>
            </a:r>
            <a:endParaRPr b="1" sz="2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32" name="Google Shape;532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33" name="Google Shape;53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67"/>
            <a:ext cx="9144000" cy="2982516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55"/>
          <p:cNvSpPr/>
          <p:nvPr/>
        </p:nvSpPr>
        <p:spPr>
          <a:xfrm>
            <a:off x="887300" y="4200775"/>
            <a:ext cx="374400" cy="5130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Lasso</a:t>
            </a:r>
            <a:endParaRPr/>
          </a:p>
        </p:txBody>
      </p:sp>
      <p:sp>
        <p:nvSpPr>
          <p:cNvPr id="540" name="Google Shape;540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41" name="Google Shape;54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569" y="0"/>
            <a:ext cx="632286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200">
                <a:solidFill>
                  <a:srgbClr val="333333"/>
                </a:solidFill>
              </a:rPr>
              <a:t>Objective = RSS + α * (sum of absolute value of coefficients)</a:t>
            </a:r>
            <a:endParaRPr b="1" sz="22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547" name="Google Shape;547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48" name="Google Shape;54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8492"/>
            <a:ext cx="9144000" cy="29825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58"/>
          <p:cNvSpPr txBox="1"/>
          <p:nvPr>
            <p:ph idx="1" type="body"/>
          </p:nvPr>
        </p:nvSpPr>
        <p:spPr>
          <a:xfrm>
            <a:off x="311700" y="15243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000000"/>
                </a:solidFill>
                <a:highlight>
                  <a:srgbClr val="FFFFFF"/>
                </a:highlight>
              </a:rPr>
              <a:t>Ridge: </a:t>
            </a:r>
            <a:r>
              <a:rPr lang="zh-TW" sz="2400">
                <a:solidFill>
                  <a:srgbClr val="000000"/>
                </a:solidFill>
                <a:highlight>
                  <a:srgbClr val="FFFFFF"/>
                </a:highlight>
              </a:rPr>
              <a:t>coefficient shrinkage and reducing model complexity 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000000"/>
                </a:solidFill>
                <a:highlight>
                  <a:srgbClr val="FFFFFF"/>
                </a:highlight>
              </a:rPr>
              <a:t>Lasso: </a:t>
            </a:r>
            <a:r>
              <a:rPr lang="zh-TW" sz="2400">
                <a:solidFill>
                  <a:srgbClr val="000000"/>
                </a:solidFill>
                <a:highlight>
                  <a:srgbClr val="FFFFFF"/>
                </a:highlight>
              </a:rPr>
              <a:t>feature selection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➔</a:t>
            </a:r>
            <a:r>
              <a:rPr lang="zh-TW" sz="2400">
                <a:solidFill>
                  <a:srgbClr val="000000"/>
                </a:solidFill>
                <a:highlight>
                  <a:srgbClr val="FFFFFF"/>
                </a:highlight>
              </a:rPr>
              <a:t> prevent overfitting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554" name="Google Shape;554;p58"/>
          <p:cNvSpPr txBox="1"/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/>
              <a:t>Conclusion</a:t>
            </a:r>
            <a:endParaRPr sz="4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/>
              <a:t>Conclusion</a:t>
            </a:r>
            <a:endParaRPr sz="4400"/>
          </a:p>
        </p:txBody>
      </p:sp>
      <p:sp>
        <p:nvSpPr>
          <p:cNvPr id="560" name="Google Shape;560;p59"/>
          <p:cNvSpPr txBox="1"/>
          <p:nvPr>
            <p:ph idx="1" type="body"/>
          </p:nvPr>
        </p:nvSpPr>
        <p:spPr>
          <a:xfrm>
            <a:off x="311700" y="1487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TW" sz="2400">
                <a:solidFill>
                  <a:srgbClr val="000000"/>
                </a:solidFill>
                <a:highlight>
                  <a:srgbClr val="FFFFFF"/>
                </a:highlight>
              </a:rPr>
              <a:t>exorbitantly high # features</a:t>
            </a:r>
            <a:br>
              <a:rPr lang="zh-TW" sz="2400">
                <a:solidFill>
                  <a:srgbClr val="000000"/>
                </a:solidFill>
                <a:highlight>
                  <a:srgbClr val="FFFFFF"/>
                </a:highlight>
              </a:rPr>
            </a:b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TW" sz="2400">
                <a:solidFill>
                  <a:srgbClr val="000000"/>
                </a:solidFill>
                <a:highlight>
                  <a:srgbClr val="FFFFFF"/>
                </a:highlight>
              </a:rPr>
              <a:t>highly correlated features</a:t>
            </a:r>
            <a:br>
              <a:rPr lang="zh-TW" sz="2400">
                <a:solidFill>
                  <a:srgbClr val="000000"/>
                </a:solidFill>
                <a:highlight>
                  <a:srgbClr val="FFFFFF"/>
                </a:highlight>
              </a:rPr>
            </a:b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TW" sz="2400">
                <a:solidFill>
                  <a:srgbClr val="000000"/>
                </a:solidFill>
                <a:highlight>
                  <a:srgbClr val="FFFFFF"/>
                </a:highlight>
              </a:rPr>
              <a:t>our data(借還次數, 站點位置, 天氣...)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Time Series Analysis</a:t>
            </a:r>
            <a:endParaRPr/>
          </a:p>
        </p:txBody>
      </p:sp>
      <p:sp>
        <p:nvSpPr>
          <p:cNvPr id="566" name="Google Shape;566;p60"/>
          <p:cNvSpPr txBox="1"/>
          <p:nvPr>
            <p:ph idx="1" type="subTitle"/>
          </p:nvPr>
        </p:nvSpPr>
        <p:spPr>
          <a:xfrm>
            <a:off x="311700" y="27971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</a:pPr>
            <a:r>
              <a:rPr lang="zh-TW"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時間序列模型</a:t>
            </a:r>
            <a:endParaRPr sz="3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61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i="0" lang="zh-TW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AR, MA, ARMA</a:t>
            </a:r>
            <a:endParaRPr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6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zh-TW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AR, Auto Regressive model，自迴歸模型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zh-TW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MA, Moving Average model，移動平均模型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zh-TW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ARMA, AR + MA，自迴歸移動平均模型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342900" marR="0" rtl="0" algn="l">
              <a:spcBef>
                <a:spcPts val="640"/>
              </a:spcBef>
              <a:spcAft>
                <a:spcPts val="160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i="0" lang="zh-TW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 Regressive</a:t>
            </a:r>
            <a:endParaRPr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8" name="Google Shape;578;p6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5726" y="1570800"/>
            <a:ext cx="4459800" cy="1078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79" name="Google Shape;579;p62"/>
          <p:cNvSpPr txBox="1"/>
          <p:nvPr/>
        </p:nvSpPr>
        <p:spPr>
          <a:xfrm>
            <a:off x="3118773" y="2643939"/>
            <a:ext cx="877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常數項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62"/>
          <p:cNvSpPr txBox="1"/>
          <p:nvPr/>
        </p:nvSpPr>
        <p:spPr>
          <a:xfrm>
            <a:off x="1763700" y="3338625"/>
            <a:ext cx="61290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</a:rPr>
              <a:t>➔ 以過去 p 期的資料	推測本期資料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6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i="0" lang="zh-TW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Moving Average</a:t>
            </a:r>
            <a:endParaRPr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6" name="Google Shape;586;p6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7576" y="1723200"/>
            <a:ext cx="7340100" cy="500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87" name="Google Shape;587;p63"/>
          <p:cNvSpPr txBox="1"/>
          <p:nvPr/>
        </p:nvSpPr>
        <p:spPr>
          <a:xfrm>
            <a:off x="1547664" y="2187048"/>
            <a:ext cx="1338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序列的均值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63"/>
          <p:cNvSpPr txBox="1"/>
          <p:nvPr/>
        </p:nvSpPr>
        <p:spPr>
          <a:xfrm>
            <a:off x="1434785" y="3181350"/>
            <a:ext cx="66657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➔ 均值	再加上過去 q 期預測失準的誤差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64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i="0" lang="zh-TW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ARMA</a:t>
            </a:r>
            <a:endParaRPr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4" name="Google Shape;594;p6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525" y="890575"/>
            <a:ext cx="3437100" cy="857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95" name="Google Shape;595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504" y="1821566"/>
            <a:ext cx="6777371" cy="577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6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9512" y="2537266"/>
            <a:ext cx="5358561" cy="1164594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597" name="Google Shape;597;p64"/>
          <p:cNvSpPr txBox="1"/>
          <p:nvPr/>
        </p:nvSpPr>
        <p:spPr>
          <a:xfrm>
            <a:off x="467544" y="3912884"/>
            <a:ext cx="84369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➔ 先用過去 p 期推測出本期數值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再用過去 q 期預測的偏誤進行調整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64"/>
          <p:cNvSpPr txBox="1"/>
          <p:nvPr/>
        </p:nvSpPr>
        <p:spPr>
          <a:xfrm>
            <a:off x="3688625" y="2585325"/>
            <a:ext cx="294900" cy="7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_</a:t>
            </a:r>
            <a:endParaRPr sz="3000">
              <a:solidFill>
                <a:schemeClr val="accent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8" name="Google Shape;348;p29"/>
          <p:cNvPicPr preferRelativeResize="0"/>
          <p:nvPr/>
        </p:nvPicPr>
        <p:blipFill rotWithShape="1">
          <a:blip r:embed="rId3">
            <a:alphaModFix/>
          </a:blip>
          <a:srcRect b="0" l="0" r="0" t="12226"/>
          <a:stretch/>
        </p:blipFill>
        <p:spPr>
          <a:xfrm>
            <a:off x="311688" y="445025"/>
            <a:ext cx="8121975" cy="4514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6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zh-TW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平穩時間序列</a:t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65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AR, MA, ARMA處理平穩時間序列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03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zh-TW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圍繞一個常數上下波動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03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zh-TW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如工業生產的壓力、溫度，河川水位變化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ARIMA處理非平穩時間序列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03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zh-TW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持續增長/消退，快慢不一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03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zh-TW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具有長期趨勢的時間序列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0350" lvl="1" marL="742950" marR="0" rtl="0" algn="l">
              <a:spcBef>
                <a:spcPts val="560"/>
              </a:spcBef>
              <a:spcAft>
                <a:spcPts val="160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zh-TW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如國家的GDP、進出口額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6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zh-TW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參數設定</a:t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66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zh-TW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由經驗與對資料的認識來決定參數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zh-TW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由電腦軟體決定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742950" marR="0" rtl="0" algn="l">
              <a:spcBef>
                <a:spcPts val="560"/>
              </a:spcBef>
              <a:spcAft>
                <a:spcPts val="160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7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Agenda</a:t>
            </a:r>
            <a:endParaRPr/>
          </a:p>
        </p:txBody>
      </p:sp>
      <p:sp>
        <p:nvSpPr>
          <p:cNvPr id="616" name="Google Shape;616;p67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icrosoft JhengHei"/>
              <a:buChar char="●"/>
            </a:pPr>
            <a:r>
              <a:rPr b="1" lang="zh-TW" sz="2400">
                <a:latin typeface="Microsoft JhengHei"/>
                <a:ea typeface="Microsoft JhengHei"/>
                <a:cs typeface="Microsoft JhengHei"/>
                <a:sym typeface="Microsoft JhengHei"/>
              </a:rPr>
              <a:t>預測延伸：What is Neural Network</a:t>
            </a:r>
            <a:endParaRPr b="1" sz="24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○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雞生蛋？蛋生雞？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○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從迴歸到NN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○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不同的邏輯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○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工具介紹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68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雞生蛋？蛋生雞？</a:t>
            </a:r>
            <a:endParaRPr sz="3000"/>
          </a:p>
        </p:txBody>
      </p:sp>
      <p:sp>
        <p:nvSpPr>
          <p:cNvPr id="622" name="Google Shape;622;p68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回想我們剛剛說的甜課模型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我們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開始爬資料(SweetyCourse、NTUCourse)看評價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然後從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評價中去觀察老師上課的各種經驗分享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然後我們</a:t>
            </a: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猜測老師的評分方式跟{ 作業的頁數、上課問問題的次數、出席次數}有關...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Wait a second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69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雞生蛋？蛋生雞？</a:t>
            </a:r>
            <a:endParaRPr sz="3000"/>
          </a:p>
        </p:txBody>
      </p:sp>
      <p:sp>
        <p:nvSpPr>
          <p:cNvPr id="628" name="Google Shape;628;p69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回想我們剛剛說的甜課模型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我們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開始爬資料(SweetyCourse、NTUCourse)看評價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然後從</a:t>
            </a: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評價中去觀察老師上課的各種經驗分享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然後我們</a:t>
            </a: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猜測老師的評分方式跟{ 作業的頁數、上課問問題的次數、出席次數}有關...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Wait a second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我們是憑著甚麼</a:t>
            </a:r>
            <a:r>
              <a:rPr b="1"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猜測</a:t>
            </a: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這個關係？ 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70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雞生蛋？蛋生雞？</a:t>
            </a:r>
            <a:endParaRPr sz="3000"/>
          </a:p>
        </p:txBody>
      </p:sp>
      <p:sp>
        <p:nvSpPr>
          <p:cNvPr id="634" name="Google Shape;634;p70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最根本的問題，我們應該...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先猜測邏輯，再從教材中調整權重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直接從教材學到邏輯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顯然後者相對保守得多，但我們做不到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我們只能盡力使模型具有彈性，可以根據看到的些微資料調整我們的邏輯猜測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Neural Network誕生了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71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從迴歸到NN</a:t>
            </a:r>
            <a:endParaRPr sz="3000"/>
          </a:p>
        </p:txBody>
      </p:sp>
      <p:sp>
        <p:nvSpPr>
          <p:cNvPr id="640" name="Google Shape;640;p71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在大部分的情況中，我們的邏輯其實不會是單一、簡單的函數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多個規則的總和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回到預測課程分數的例子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我們實際上想的...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如果作業都寫超過三頁，那作業的分數就會不錯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如果缺席次數超過兩次，那就會被當掉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如果上課問越多問題，老師可能會拉高一個等第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聽起來不像一條多項式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一條不夠，就給他一堆吧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72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從迴歸到NN</a:t>
            </a:r>
            <a:endParaRPr sz="3000"/>
          </a:p>
        </p:txBody>
      </p:sp>
      <p:grpSp>
        <p:nvGrpSpPr>
          <p:cNvPr id="646" name="Google Shape;646;p72"/>
          <p:cNvGrpSpPr/>
          <p:nvPr/>
        </p:nvGrpSpPr>
        <p:grpSpPr>
          <a:xfrm>
            <a:off x="1040825" y="1271775"/>
            <a:ext cx="6871375" cy="3654475"/>
            <a:chOff x="1040825" y="1271775"/>
            <a:chExt cx="6871375" cy="3654475"/>
          </a:xfrm>
        </p:grpSpPr>
        <p:sp>
          <p:nvSpPr>
            <p:cNvPr id="647" name="Google Shape;647;p72"/>
            <p:cNvSpPr/>
            <p:nvPr/>
          </p:nvSpPr>
          <p:spPr>
            <a:xfrm>
              <a:off x="1040825" y="1635000"/>
              <a:ext cx="14553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出席次數</a:t>
              </a:r>
              <a:endParaRPr b="1"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48" name="Google Shape;648;p72"/>
            <p:cNvSpPr/>
            <p:nvPr/>
          </p:nvSpPr>
          <p:spPr>
            <a:xfrm>
              <a:off x="1040825" y="2828225"/>
              <a:ext cx="14553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作業頁數</a:t>
              </a:r>
              <a:endParaRPr b="1"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49" name="Google Shape;649;p72"/>
            <p:cNvSpPr/>
            <p:nvPr/>
          </p:nvSpPr>
          <p:spPr>
            <a:xfrm>
              <a:off x="1040825" y="4021450"/>
              <a:ext cx="14553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發問次數</a:t>
              </a:r>
              <a:endParaRPr b="1"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50" name="Google Shape;650;p72"/>
            <p:cNvSpPr/>
            <p:nvPr/>
          </p:nvSpPr>
          <p:spPr>
            <a:xfrm>
              <a:off x="4031950" y="1271775"/>
              <a:ext cx="6669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72"/>
            <p:cNvSpPr/>
            <p:nvPr/>
          </p:nvSpPr>
          <p:spPr>
            <a:xfrm>
              <a:off x="4031950" y="4253050"/>
              <a:ext cx="6669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72"/>
            <p:cNvSpPr txBox="1"/>
            <p:nvPr/>
          </p:nvSpPr>
          <p:spPr>
            <a:xfrm>
              <a:off x="4274450" y="1857325"/>
              <a:ext cx="212100" cy="212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endParaRPr/>
            </a:p>
          </p:txBody>
        </p:sp>
        <p:cxnSp>
          <p:nvCxnSpPr>
            <p:cNvPr id="653" name="Google Shape;653;p72"/>
            <p:cNvCxnSpPr>
              <a:stCxn id="647" idx="6"/>
              <a:endCxn id="650" idx="2"/>
            </p:cNvCxnSpPr>
            <p:nvPr/>
          </p:nvCxnSpPr>
          <p:spPr>
            <a:xfrm flipH="1" rot="10800000">
              <a:off x="2496125" y="1608300"/>
              <a:ext cx="1535700" cy="36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4" name="Google Shape;654;p72"/>
            <p:cNvCxnSpPr>
              <a:stCxn id="647" idx="6"/>
              <a:endCxn id="651" idx="2"/>
            </p:cNvCxnSpPr>
            <p:nvPr/>
          </p:nvCxnSpPr>
          <p:spPr>
            <a:xfrm>
              <a:off x="2496125" y="1971600"/>
              <a:ext cx="1535700" cy="2618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5" name="Google Shape;655;p72"/>
            <p:cNvCxnSpPr>
              <a:stCxn id="648" idx="6"/>
              <a:endCxn id="650" idx="2"/>
            </p:cNvCxnSpPr>
            <p:nvPr/>
          </p:nvCxnSpPr>
          <p:spPr>
            <a:xfrm flipH="1" rot="10800000">
              <a:off x="2496125" y="1608425"/>
              <a:ext cx="1535700" cy="1556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6" name="Google Shape;656;p72"/>
            <p:cNvCxnSpPr>
              <a:stCxn id="648" idx="6"/>
              <a:endCxn id="651" idx="2"/>
            </p:cNvCxnSpPr>
            <p:nvPr/>
          </p:nvCxnSpPr>
          <p:spPr>
            <a:xfrm>
              <a:off x="2496125" y="3164825"/>
              <a:ext cx="1535700" cy="142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7" name="Google Shape;657;p72"/>
            <p:cNvCxnSpPr>
              <a:stCxn id="649" idx="6"/>
              <a:endCxn id="650" idx="2"/>
            </p:cNvCxnSpPr>
            <p:nvPr/>
          </p:nvCxnSpPr>
          <p:spPr>
            <a:xfrm flipH="1" rot="10800000">
              <a:off x="2496125" y="1608250"/>
              <a:ext cx="1535700" cy="2749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8" name="Google Shape;658;p72"/>
            <p:cNvCxnSpPr>
              <a:endCxn id="651" idx="2"/>
            </p:cNvCxnSpPr>
            <p:nvPr/>
          </p:nvCxnSpPr>
          <p:spPr>
            <a:xfrm>
              <a:off x="2496250" y="4358050"/>
              <a:ext cx="1535700" cy="231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9" name="Google Shape;659;p72"/>
            <p:cNvSpPr/>
            <p:nvPr/>
          </p:nvSpPr>
          <p:spPr>
            <a:xfrm>
              <a:off x="6548100" y="2413100"/>
              <a:ext cx="1364100" cy="10884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學期分數</a:t>
              </a:r>
              <a:endParaRPr b="1"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cxnSp>
          <p:nvCxnSpPr>
            <p:cNvPr id="660" name="Google Shape;660;p72"/>
            <p:cNvCxnSpPr>
              <a:stCxn id="650" idx="6"/>
              <a:endCxn id="659" idx="2"/>
            </p:cNvCxnSpPr>
            <p:nvPr/>
          </p:nvCxnSpPr>
          <p:spPr>
            <a:xfrm>
              <a:off x="4698850" y="1608375"/>
              <a:ext cx="1849200" cy="1348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1" name="Google Shape;661;p72"/>
            <p:cNvCxnSpPr>
              <a:stCxn id="651" idx="6"/>
              <a:endCxn id="659" idx="2"/>
            </p:cNvCxnSpPr>
            <p:nvPr/>
          </p:nvCxnSpPr>
          <p:spPr>
            <a:xfrm flipH="1" rot="10800000">
              <a:off x="4698850" y="2957350"/>
              <a:ext cx="1849200" cy="1632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2" name="Google Shape;662;p72"/>
            <p:cNvSpPr txBox="1"/>
            <p:nvPr/>
          </p:nvSpPr>
          <p:spPr>
            <a:xfrm>
              <a:off x="3900550" y="2801500"/>
              <a:ext cx="929700" cy="363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隱藏規則</a:t>
              </a:r>
              <a:endParaRPr b="1"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sp>
        <p:nvSpPr>
          <p:cNvPr id="663" name="Google Shape;663;p72"/>
          <p:cNvSpPr txBox="1"/>
          <p:nvPr/>
        </p:nvSpPr>
        <p:spPr>
          <a:xfrm>
            <a:off x="5608500" y="1187775"/>
            <a:ext cx="2445300" cy="841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每個</a:t>
            </a:r>
            <a:r>
              <a:rPr b="1" lang="zh-TW">
                <a:solidFill>
                  <a:srgbClr val="99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邊</a:t>
            </a: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都是一個</a:t>
            </a:r>
            <a:r>
              <a:rPr b="1" lang="zh-TW">
                <a:solidFill>
                  <a:srgbClr val="99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權重</a:t>
            </a:r>
            <a:b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每個</a:t>
            </a:r>
            <a:r>
              <a:rPr b="1" lang="zh-TW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節點</a:t>
            </a: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都是一種這三個變數的線性組合=&gt;</a:t>
            </a:r>
            <a:r>
              <a:rPr b="1" lang="zh-TW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一種規則</a:t>
            </a:r>
            <a:endParaRPr b="1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73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從迴歸到NN</a:t>
            </a:r>
            <a:endParaRPr sz="3000"/>
          </a:p>
        </p:txBody>
      </p:sp>
      <p:grpSp>
        <p:nvGrpSpPr>
          <p:cNvPr id="669" name="Google Shape;669;p73"/>
          <p:cNvGrpSpPr/>
          <p:nvPr/>
        </p:nvGrpSpPr>
        <p:grpSpPr>
          <a:xfrm>
            <a:off x="1040825" y="1271775"/>
            <a:ext cx="6871375" cy="3654475"/>
            <a:chOff x="1040825" y="1271775"/>
            <a:chExt cx="6871375" cy="3654475"/>
          </a:xfrm>
        </p:grpSpPr>
        <p:sp>
          <p:nvSpPr>
            <p:cNvPr id="670" name="Google Shape;670;p73"/>
            <p:cNvSpPr/>
            <p:nvPr/>
          </p:nvSpPr>
          <p:spPr>
            <a:xfrm>
              <a:off x="1040825" y="1271775"/>
              <a:ext cx="14553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x</a:t>
              </a:r>
              <a:endParaRPr b="1"/>
            </a:p>
          </p:txBody>
        </p:sp>
        <p:sp>
          <p:nvSpPr>
            <p:cNvPr id="671" name="Google Shape;671;p73"/>
            <p:cNvSpPr/>
            <p:nvPr/>
          </p:nvSpPr>
          <p:spPr>
            <a:xfrm>
              <a:off x="1040825" y="2235150"/>
              <a:ext cx="14553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x^2</a:t>
              </a:r>
              <a:endParaRPr b="1"/>
            </a:p>
          </p:txBody>
        </p:sp>
        <p:sp>
          <p:nvSpPr>
            <p:cNvPr id="672" name="Google Shape;672;p73"/>
            <p:cNvSpPr/>
            <p:nvPr/>
          </p:nvSpPr>
          <p:spPr>
            <a:xfrm>
              <a:off x="1040825" y="4253050"/>
              <a:ext cx="14553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x^15</a:t>
              </a:r>
              <a:endParaRPr b="1"/>
            </a:p>
          </p:txBody>
        </p:sp>
        <p:sp>
          <p:nvSpPr>
            <p:cNvPr id="673" name="Google Shape;673;p73"/>
            <p:cNvSpPr/>
            <p:nvPr/>
          </p:nvSpPr>
          <p:spPr>
            <a:xfrm>
              <a:off x="3559250" y="1271775"/>
              <a:ext cx="15795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f(x) = w1*x</a:t>
              </a:r>
              <a:endParaRPr b="1"/>
            </a:p>
          </p:txBody>
        </p:sp>
        <p:sp>
          <p:nvSpPr>
            <p:cNvPr id="674" name="Google Shape;674;p73"/>
            <p:cNvSpPr/>
            <p:nvPr/>
          </p:nvSpPr>
          <p:spPr>
            <a:xfrm>
              <a:off x="3592150" y="4253050"/>
              <a:ext cx="15468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f(x^15) = w15*x^15</a:t>
              </a:r>
              <a:endParaRPr b="1"/>
            </a:p>
          </p:txBody>
        </p:sp>
        <p:sp>
          <p:nvSpPr>
            <p:cNvPr id="675" name="Google Shape;675;p73"/>
            <p:cNvSpPr txBox="1"/>
            <p:nvPr/>
          </p:nvSpPr>
          <p:spPr>
            <a:xfrm>
              <a:off x="4259300" y="2784600"/>
              <a:ext cx="212100" cy="15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endParaRPr/>
            </a:p>
          </p:txBody>
        </p:sp>
        <p:cxnSp>
          <p:nvCxnSpPr>
            <p:cNvPr id="676" name="Google Shape;676;p73"/>
            <p:cNvCxnSpPr>
              <a:stCxn id="670" idx="6"/>
              <a:endCxn id="673" idx="2"/>
            </p:cNvCxnSpPr>
            <p:nvPr/>
          </p:nvCxnSpPr>
          <p:spPr>
            <a:xfrm>
              <a:off x="2496125" y="1608375"/>
              <a:ext cx="1063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7" name="Google Shape;677;p73"/>
            <p:cNvCxnSpPr>
              <a:stCxn id="671" idx="6"/>
              <a:endCxn id="678" idx="2"/>
            </p:cNvCxnSpPr>
            <p:nvPr/>
          </p:nvCxnSpPr>
          <p:spPr>
            <a:xfrm>
              <a:off x="2496125" y="2571750"/>
              <a:ext cx="1095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9" name="Google Shape;679;p73"/>
            <p:cNvCxnSpPr>
              <a:stCxn id="678" idx="6"/>
              <a:endCxn id="680" idx="2"/>
            </p:cNvCxnSpPr>
            <p:nvPr/>
          </p:nvCxnSpPr>
          <p:spPr>
            <a:xfrm>
              <a:off x="5138825" y="2571750"/>
              <a:ext cx="1409400" cy="385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1" name="Google Shape;681;p73"/>
            <p:cNvCxnSpPr>
              <a:stCxn id="672" idx="6"/>
              <a:endCxn id="674" idx="2"/>
            </p:cNvCxnSpPr>
            <p:nvPr/>
          </p:nvCxnSpPr>
          <p:spPr>
            <a:xfrm>
              <a:off x="2496125" y="4589650"/>
              <a:ext cx="1095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0" name="Google Shape;680;p73"/>
            <p:cNvSpPr/>
            <p:nvPr/>
          </p:nvSpPr>
          <p:spPr>
            <a:xfrm>
              <a:off x="6548100" y="2413100"/>
              <a:ext cx="1364100" cy="10884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y = sin(x)</a:t>
              </a:r>
              <a:endParaRPr b="1"/>
            </a:p>
          </p:txBody>
        </p:sp>
        <p:cxnSp>
          <p:nvCxnSpPr>
            <p:cNvPr id="682" name="Google Shape;682;p73"/>
            <p:cNvCxnSpPr>
              <a:stCxn id="673" idx="6"/>
              <a:endCxn id="680" idx="2"/>
            </p:cNvCxnSpPr>
            <p:nvPr/>
          </p:nvCxnSpPr>
          <p:spPr>
            <a:xfrm>
              <a:off x="5138750" y="1608375"/>
              <a:ext cx="1409400" cy="1348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3" name="Google Shape;683;p73"/>
            <p:cNvCxnSpPr>
              <a:stCxn id="674" idx="6"/>
              <a:endCxn id="680" idx="2"/>
            </p:cNvCxnSpPr>
            <p:nvPr/>
          </p:nvCxnSpPr>
          <p:spPr>
            <a:xfrm flipH="1" rot="10800000">
              <a:off x="5138950" y="2957350"/>
              <a:ext cx="1409100" cy="1632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78" name="Google Shape;678;p73"/>
            <p:cNvSpPr/>
            <p:nvPr/>
          </p:nvSpPr>
          <p:spPr>
            <a:xfrm>
              <a:off x="3592025" y="2235150"/>
              <a:ext cx="1546800" cy="6732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f(x^2) = w2*x^2</a:t>
              </a:r>
              <a:endParaRPr/>
            </a:p>
          </p:txBody>
        </p:sp>
        <p:sp>
          <p:nvSpPr>
            <p:cNvPr id="684" name="Google Shape;684;p73"/>
            <p:cNvSpPr txBox="1"/>
            <p:nvPr/>
          </p:nvSpPr>
          <p:spPr>
            <a:xfrm>
              <a:off x="1662425" y="2802450"/>
              <a:ext cx="212100" cy="15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br>
                <a:rPr lang="zh-TW"/>
              </a:br>
              <a:r>
                <a:rPr lang="zh-TW"/>
                <a:t>.</a:t>
              </a:r>
              <a:endParaRPr/>
            </a:p>
          </p:txBody>
        </p:sp>
        <p:sp>
          <p:nvSpPr>
            <p:cNvPr id="685" name="Google Shape;685;p73"/>
            <p:cNvSpPr txBox="1"/>
            <p:nvPr/>
          </p:nvSpPr>
          <p:spPr>
            <a:xfrm>
              <a:off x="2795375" y="1271775"/>
              <a:ext cx="497400" cy="4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w1</a:t>
              </a:r>
              <a:endParaRPr b="1"/>
            </a:p>
          </p:txBody>
        </p:sp>
        <p:sp>
          <p:nvSpPr>
            <p:cNvPr id="686" name="Google Shape;686;p73"/>
            <p:cNvSpPr txBox="1"/>
            <p:nvPr/>
          </p:nvSpPr>
          <p:spPr>
            <a:xfrm>
              <a:off x="2795375" y="2235150"/>
              <a:ext cx="497400" cy="4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w2</a:t>
              </a:r>
              <a:endParaRPr b="1"/>
            </a:p>
          </p:txBody>
        </p:sp>
        <p:sp>
          <p:nvSpPr>
            <p:cNvPr id="687" name="Google Shape;687;p73"/>
            <p:cNvSpPr txBox="1"/>
            <p:nvPr/>
          </p:nvSpPr>
          <p:spPr>
            <a:xfrm>
              <a:off x="2771588" y="4253050"/>
              <a:ext cx="537000" cy="4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/>
                <a:t>w15</a:t>
              </a:r>
              <a:endParaRPr b="1"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74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從迴歸到NN</a:t>
            </a:r>
            <a:endParaRPr sz="3000"/>
          </a:p>
        </p:txBody>
      </p:sp>
      <p:sp>
        <p:nvSpPr>
          <p:cNvPr id="693" name="Google Shape;693;p74"/>
          <p:cNvSpPr/>
          <p:nvPr/>
        </p:nvSpPr>
        <p:spPr>
          <a:xfrm>
            <a:off x="1040825" y="1271775"/>
            <a:ext cx="1455300" cy="673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x</a:t>
            </a:r>
            <a:endParaRPr b="1"/>
          </a:p>
        </p:txBody>
      </p:sp>
      <p:sp>
        <p:nvSpPr>
          <p:cNvPr id="694" name="Google Shape;694;p74"/>
          <p:cNvSpPr/>
          <p:nvPr/>
        </p:nvSpPr>
        <p:spPr>
          <a:xfrm>
            <a:off x="1040825" y="2235150"/>
            <a:ext cx="1455300" cy="673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x^2</a:t>
            </a:r>
            <a:endParaRPr b="1"/>
          </a:p>
        </p:txBody>
      </p:sp>
      <p:sp>
        <p:nvSpPr>
          <p:cNvPr id="695" name="Google Shape;695;p74"/>
          <p:cNvSpPr/>
          <p:nvPr/>
        </p:nvSpPr>
        <p:spPr>
          <a:xfrm>
            <a:off x="1040825" y="4253050"/>
            <a:ext cx="1455300" cy="673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x^15</a:t>
            </a:r>
            <a:endParaRPr b="1"/>
          </a:p>
        </p:txBody>
      </p:sp>
      <p:sp>
        <p:nvSpPr>
          <p:cNvPr id="696" name="Google Shape;696;p74"/>
          <p:cNvSpPr/>
          <p:nvPr/>
        </p:nvSpPr>
        <p:spPr>
          <a:xfrm>
            <a:off x="3559250" y="1271775"/>
            <a:ext cx="1579500" cy="673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f = A1 * [x,x^2,…,x^15]</a:t>
            </a:r>
            <a:endParaRPr b="1"/>
          </a:p>
        </p:txBody>
      </p:sp>
      <p:sp>
        <p:nvSpPr>
          <p:cNvPr id="697" name="Google Shape;697;p74"/>
          <p:cNvSpPr txBox="1"/>
          <p:nvPr/>
        </p:nvSpPr>
        <p:spPr>
          <a:xfrm>
            <a:off x="4259300" y="2784600"/>
            <a:ext cx="212100" cy="15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endParaRPr/>
          </a:p>
        </p:txBody>
      </p:sp>
      <p:cxnSp>
        <p:nvCxnSpPr>
          <p:cNvPr id="698" name="Google Shape;698;p74"/>
          <p:cNvCxnSpPr>
            <a:stCxn id="693" idx="6"/>
            <a:endCxn id="696" idx="2"/>
          </p:cNvCxnSpPr>
          <p:nvPr/>
        </p:nvCxnSpPr>
        <p:spPr>
          <a:xfrm>
            <a:off x="2496125" y="1608375"/>
            <a:ext cx="106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9" name="Google Shape;699;p74"/>
          <p:cNvCxnSpPr>
            <a:stCxn id="694" idx="6"/>
            <a:endCxn id="700" idx="2"/>
          </p:cNvCxnSpPr>
          <p:nvPr/>
        </p:nvCxnSpPr>
        <p:spPr>
          <a:xfrm>
            <a:off x="2496125" y="2571750"/>
            <a:ext cx="107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1" name="Google Shape;701;p74"/>
          <p:cNvCxnSpPr>
            <a:stCxn id="700" idx="6"/>
            <a:endCxn id="702" idx="2"/>
          </p:cNvCxnSpPr>
          <p:nvPr/>
        </p:nvCxnSpPr>
        <p:spPr>
          <a:xfrm>
            <a:off x="5155300" y="2571750"/>
            <a:ext cx="1392900" cy="38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3" name="Google Shape;703;p74"/>
          <p:cNvCxnSpPr>
            <a:stCxn id="695" idx="6"/>
            <a:endCxn id="704" idx="2"/>
          </p:cNvCxnSpPr>
          <p:nvPr/>
        </p:nvCxnSpPr>
        <p:spPr>
          <a:xfrm>
            <a:off x="2496125" y="4589650"/>
            <a:ext cx="109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2" name="Google Shape;702;p74"/>
          <p:cNvSpPr/>
          <p:nvPr/>
        </p:nvSpPr>
        <p:spPr>
          <a:xfrm>
            <a:off x="6548100" y="2413100"/>
            <a:ext cx="1364100" cy="1088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y = sin(x)</a:t>
            </a:r>
            <a:endParaRPr b="1"/>
          </a:p>
        </p:txBody>
      </p:sp>
      <p:cxnSp>
        <p:nvCxnSpPr>
          <p:cNvPr id="705" name="Google Shape;705;p74"/>
          <p:cNvCxnSpPr>
            <a:stCxn id="696" idx="6"/>
            <a:endCxn id="702" idx="2"/>
          </p:cNvCxnSpPr>
          <p:nvPr/>
        </p:nvCxnSpPr>
        <p:spPr>
          <a:xfrm>
            <a:off x="5138750" y="1608375"/>
            <a:ext cx="1409400" cy="134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6" name="Google Shape;706;p74"/>
          <p:cNvCxnSpPr>
            <a:stCxn id="707" idx="6"/>
            <a:endCxn id="702" idx="2"/>
          </p:cNvCxnSpPr>
          <p:nvPr/>
        </p:nvCxnSpPr>
        <p:spPr>
          <a:xfrm flipH="1" rot="10800000">
            <a:off x="5155300" y="2957350"/>
            <a:ext cx="1392900" cy="163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8" name="Google Shape;708;p74"/>
          <p:cNvSpPr txBox="1"/>
          <p:nvPr/>
        </p:nvSpPr>
        <p:spPr>
          <a:xfrm>
            <a:off x="1662425" y="2802450"/>
            <a:ext cx="212100" cy="15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br>
              <a:rPr lang="zh-TW"/>
            </a:br>
            <a:r>
              <a:rPr lang="zh-TW"/>
              <a:t>.</a:t>
            </a:r>
            <a:endParaRPr/>
          </a:p>
        </p:txBody>
      </p:sp>
      <p:cxnSp>
        <p:nvCxnSpPr>
          <p:cNvPr id="709" name="Google Shape;709;p74"/>
          <p:cNvCxnSpPr>
            <a:stCxn id="693" idx="6"/>
            <a:endCxn id="704" idx="2"/>
          </p:cNvCxnSpPr>
          <p:nvPr/>
        </p:nvCxnSpPr>
        <p:spPr>
          <a:xfrm>
            <a:off x="2496125" y="1608375"/>
            <a:ext cx="1095900" cy="298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0" name="Google Shape;700;p74"/>
          <p:cNvSpPr/>
          <p:nvPr/>
        </p:nvSpPr>
        <p:spPr>
          <a:xfrm>
            <a:off x="3575800" y="2235150"/>
            <a:ext cx="1579500" cy="673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f = A2 * [x,x^2,…,x^15]</a:t>
            </a:r>
            <a:endParaRPr b="1"/>
          </a:p>
        </p:txBody>
      </p:sp>
      <p:sp>
        <p:nvSpPr>
          <p:cNvPr id="707" name="Google Shape;707;p74"/>
          <p:cNvSpPr/>
          <p:nvPr/>
        </p:nvSpPr>
        <p:spPr>
          <a:xfrm>
            <a:off x="3575800" y="4253050"/>
            <a:ext cx="1579500" cy="673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f = A15 * [x,x^2,…,x^15]</a:t>
            </a:r>
            <a:endParaRPr b="1"/>
          </a:p>
        </p:txBody>
      </p:sp>
      <p:cxnSp>
        <p:nvCxnSpPr>
          <p:cNvPr id="710" name="Google Shape;710;p74"/>
          <p:cNvCxnSpPr>
            <a:stCxn id="696" idx="2"/>
            <a:endCxn id="695" idx="6"/>
          </p:cNvCxnSpPr>
          <p:nvPr/>
        </p:nvCxnSpPr>
        <p:spPr>
          <a:xfrm flipH="1">
            <a:off x="2496050" y="1608375"/>
            <a:ext cx="1063200" cy="298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1" name="Google Shape;711;p74"/>
          <p:cNvCxnSpPr>
            <a:stCxn id="694" idx="6"/>
            <a:endCxn id="696" idx="2"/>
          </p:cNvCxnSpPr>
          <p:nvPr/>
        </p:nvCxnSpPr>
        <p:spPr>
          <a:xfrm flipH="1" rot="10800000">
            <a:off x="2496125" y="1608450"/>
            <a:ext cx="1063200" cy="96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74"/>
          <p:cNvCxnSpPr>
            <a:stCxn id="694" idx="6"/>
            <a:endCxn id="707" idx="2"/>
          </p:cNvCxnSpPr>
          <p:nvPr/>
        </p:nvCxnSpPr>
        <p:spPr>
          <a:xfrm>
            <a:off x="2496125" y="2571750"/>
            <a:ext cx="107970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74"/>
          <p:cNvCxnSpPr>
            <a:stCxn id="693" idx="6"/>
            <a:endCxn id="700" idx="2"/>
          </p:cNvCxnSpPr>
          <p:nvPr/>
        </p:nvCxnSpPr>
        <p:spPr>
          <a:xfrm>
            <a:off x="2496125" y="1608375"/>
            <a:ext cx="1079700" cy="96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74"/>
          <p:cNvCxnSpPr>
            <a:stCxn id="695" idx="6"/>
            <a:endCxn id="700" idx="2"/>
          </p:cNvCxnSpPr>
          <p:nvPr/>
        </p:nvCxnSpPr>
        <p:spPr>
          <a:xfrm flipH="1" rot="10800000">
            <a:off x="2496125" y="2571850"/>
            <a:ext cx="107970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5" name="Google Shape;715;p74"/>
          <p:cNvSpPr txBox="1"/>
          <p:nvPr/>
        </p:nvSpPr>
        <p:spPr>
          <a:xfrm>
            <a:off x="2708075" y="1271775"/>
            <a:ext cx="8511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A1[1]</a:t>
            </a:r>
            <a:endParaRPr b="1"/>
          </a:p>
        </p:txBody>
      </p:sp>
      <p:sp>
        <p:nvSpPr>
          <p:cNvPr id="716" name="Google Shape;716;p74"/>
          <p:cNvSpPr txBox="1"/>
          <p:nvPr/>
        </p:nvSpPr>
        <p:spPr>
          <a:xfrm>
            <a:off x="2708075" y="1571663"/>
            <a:ext cx="8511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A1[2]</a:t>
            </a:r>
            <a:endParaRPr b="1"/>
          </a:p>
        </p:txBody>
      </p:sp>
      <p:sp>
        <p:nvSpPr>
          <p:cNvPr id="717" name="Google Shape;717;p74"/>
          <p:cNvSpPr txBox="1"/>
          <p:nvPr/>
        </p:nvSpPr>
        <p:spPr>
          <a:xfrm>
            <a:off x="3240225" y="1851425"/>
            <a:ext cx="8874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A1[15]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5" name="Google Shape;355;p30"/>
          <p:cNvPicPr preferRelativeResize="0"/>
          <p:nvPr/>
        </p:nvPicPr>
        <p:blipFill rotWithShape="1">
          <a:blip r:embed="rId3">
            <a:alphaModFix/>
          </a:blip>
          <a:srcRect b="0" l="0" r="0" t="13554"/>
          <a:stretch/>
        </p:blipFill>
        <p:spPr>
          <a:xfrm>
            <a:off x="511025" y="697075"/>
            <a:ext cx="8121975" cy="444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30"/>
          <p:cNvPicPr preferRelativeResize="0"/>
          <p:nvPr/>
        </p:nvPicPr>
        <p:blipFill rotWithShape="1">
          <a:blip r:embed="rId4">
            <a:alphaModFix/>
          </a:blip>
          <a:srcRect b="0" l="0" r="0" t="13554"/>
          <a:stretch/>
        </p:blipFill>
        <p:spPr>
          <a:xfrm>
            <a:off x="511013" y="445025"/>
            <a:ext cx="8121975" cy="444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5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從迴歸到NN</a:t>
            </a:r>
            <a:endParaRPr sz="3000"/>
          </a:p>
        </p:txBody>
      </p:sp>
      <p:sp>
        <p:nvSpPr>
          <p:cNvPr id="723" name="Google Shape;723;p75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在這張網路上，每一個點都可以代表一種規則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在不斷的「預估」和「評估與更新」的過程中，權重會不斷地更新，產生出各種不同的"規則"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只要事先決定"規則"的種類最大值和輸入的變數，在理想狀態下模型便可以自己學會屬於自己的"規則"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可以把模型上的每個邊，都想成一個函數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神經網路其實就是"迴歸模型的集合"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76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從迴歸到NN</a:t>
            </a:r>
            <a:endParaRPr sz="3000"/>
          </a:p>
        </p:txBody>
      </p:sp>
      <p:sp>
        <p:nvSpPr>
          <p:cNvPr id="729" name="Google Shape;729;p76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NN的優勢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模型有彈性，可以學會較為複雜的模型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如果模型深度增加，可以學到較為深層的邏輯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NN的缺點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複雜度較高，因此在模型權重更新上很有可能學習到錯誤的方向，需要更謹慎的更新權重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○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想要學會判斷甜課 -&gt; 只要看到關鍵字就判斷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參數很多，運算量較大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77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不同的邏輯</a:t>
            </a:r>
            <a:endParaRPr sz="3000"/>
          </a:p>
        </p:txBody>
      </p:sp>
      <p:sp>
        <p:nvSpPr>
          <p:cNvPr id="735" name="Google Shape;735;p77"/>
          <p:cNvSpPr txBox="1"/>
          <p:nvPr/>
        </p:nvSpPr>
        <p:spPr>
          <a:xfrm>
            <a:off x="1046025" y="1675425"/>
            <a:ext cx="15660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DNN</a:t>
            </a:r>
            <a:endParaRPr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6" name="Google Shape;736;p77"/>
          <p:cNvSpPr txBox="1"/>
          <p:nvPr/>
        </p:nvSpPr>
        <p:spPr>
          <a:xfrm>
            <a:off x="3789000" y="1675425"/>
            <a:ext cx="15660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CNN</a:t>
            </a:r>
            <a:endParaRPr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7" name="Google Shape;737;p77"/>
          <p:cNvSpPr txBox="1"/>
          <p:nvPr/>
        </p:nvSpPr>
        <p:spPr>
          <a:xfrm>
            <a:off x="6531975" y="1675425"/>
            <a:ext cx="15051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RNN</a:t>
            </a:r>
            <a:endParaRPr b="1" sz="1800"/>
          </a:p>
        </p:txBody>
      </p:sp>
      <p:pic>
        <p:nvPicPr>
          <p:cNvPr id="738" name="Google Shape;738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150" y="2507025"/>
            <a:ext cx="2283750" cy="23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3000" y="2434700"/>
            <a:ext cx="2878000" cy="245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3100" y="2781050"/>
            <a:ext cx="2283749" cy="176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78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相關工具</a:t>
            </a:r>
            <a:endParaRPr sz="3000"/>
          </a:p>
        </p:txBody>
      </p:sp>
      <p:graphicFrame>
        <p:nvGraphicFramePr>
          <p:cNvPr id="746" name="Google Shape;746;p78"/>
          <p:cNvGraphicFramePr/>
          <p:nvPr/>
        </p:nvGraphicFramePr>
        <p:xfrm>
          <a:off x="855450" y="16714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{86E94F80-60D5-42A5-AB92-38C3F3D245DB}</a:tableStyleId>
              </a:tblPr>
              <a:tblGrid>
                <a:gridCol w="1825650"/>
                <a:gridCol w="1825650"/>
                <a:gridCol w="1825650"/>
                <a:gridCol w="1825650"/>
              </a:tblGrid>
              <a:tr h="600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Regression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ARIMA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NN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</a:tr>
              <a:tr h="600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P</a:t>
                      </a: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ython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sklearn linear regression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SARIMAX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Keras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</a:tr>
              <a:tr h="600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R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R Linear Model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arima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neuralNet</a:t>
                      </a:r>
                      <a:endParaRPr b="1"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79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相關工具</a:t>
            </a:r>
            <a:endParaRPr sz="3000"/>
          </a:p>
        </p:txBody>
      </p:sp>
      <p:sp>
        <p:nvSpPr>
          <p:cNvPr id="752" name="Google Shape;752;p79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R - neuralNet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https://www.rdocumentation.org/packages/neuralnet/versions/1.33/topics/neuralnet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Python - Keras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JhengHei"/>
              <a:buChar char="●"/>
            </a:pPr>
            <a:r>
              <a:rPr b="1" lang="zh-TW" sz="18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https://keras.io</a:t>
            </a:r>
            <a:endParaRPr b="1" sz="18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3" name="Google Shape;363;p31"/>
          <p:cNvPicPr preferRelativeResize="0"/>
          <p:nvPr/>
        </p:nvPicPr>
        <p:blipFill rotWithShape="1">
          <a:blip r:embed="rId3">
            <a:alphaModFix/>
          </a:blip>
          <a:srcRect b="0" l="0" r="0" t="13554"/>
          <a:stretch/>
        </p:blipFill>
        <p:spPr>
          <a:xfrm>
            <a:off x="511013" y="445025"/>
            <a:ext cx="8121975" cy="444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2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3000" u="sng">
                <a:solidFill>
                  <a:schemeClr val="accent5"/>
                </a:solidFill>
                <a:hlinkClick r:id="rId3"/>
              </a:rPr>
              <a:t>plotDB</a:t>
            </a:r>
            <a:endParaRPr/>
          </a:p>
        </p:txBody>
      </p:sp>
      <p:sp>
        <p:nvSpPr>
          <p:cNvPr id="369" name="Google Shape;36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70" name="Google Shape;370;p32"/>
          <p:cNvPicPr preferRelativeResize="0"/>
          <p:nvPr/>
        </p:nvPicPr>
        <p:blipFill rotWithShape="1">
          <a:blip r:embed="rId4">
            <a:alphaModFix/>
          </a:blip>
          <a:srcRect b="0" l="0" r="0" t="13815"/>
          <a:stretch/>
        </p:blipFill>
        <p:spPr>
          <a:xfrm>
            <a:off x="311700" y="644300"/>
            <a:ext cx="8121975" cy="443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Agenda</a:t>
            </a:r>
            <a:endParaRPr/>
          </a:p>
        </p:txBody>
      </p:sp>
      <p:sp>
        <p:nvSpPr>
          <p:cNvPr id="376" name="Google Shape;376;p33"/>
          <p:cNvSpPr txBox="1"/>
          <p:nvPr>
            <p:ph idx="1" type="body"/>
          </p:nvPr>
        </p:nvSpPr>
        <p:spPr>
          <a:xfrm>
            <a:off x="1303800" y="1364025"/>
            <a:ext cx="7030500" cy="31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icrosoft JhengHei"/>
              <a:buChar char="●"/>
            </a:pPr>
            <a:r>
              <a:rPr b="1" lang="zh-TW" sz="2400">
                <a:latin typeface="Microsoft JhengHei"/>
                <a:ea typeface="Microsoft JhengHei"/>
                <a:cs typeface="Microsoft JhengHei"/>
                <a:sym typeface="Microsoft JhengHei"/>
              </a:rPr>
              <a:t>預測的基本原理與架構</a:t>
            </a:r>
            <a:endParaRPr b="1" sz="24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○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甚麼是預測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○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甚麼是模型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○"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怎麼學習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/>
          <p:nvPr>
            <p:ph type="title"/>
          </p:nvPr>
        </p:nvSpPr>
        <p:spPr>
          <a:xfrm>
            <a:off x="1303800" y="598575"/>
            <a:ext cx="7030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甚麼是預測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82" name="Google Shape;382;p34"/>
          <p:cNvSpPr/>
          <p:nvPr/>
        </p:nvSpPr>
        <p:spPr>
          <a:xfrm>
            <a:off x="1089250" y="1632000"/>
            <a:ext cx="2384700" cy="1879500"/>
          </a:xfrm>
          <a:prstGeom prst="cloudCallout">
            <a:avLst>
              <a:gd fmla="val -20833" name="adj1"/>
              <a:gd fmla="val 62500" name="adj2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4"/>
          <p:cNvSpPr/>
          <p:nvPr/>
        </p:nvSpPr>
        <p:spPr>
          <a:xfrm>
            <a:off x="5670050" y="1632000"/>
            <a:ext cx="2384700" cy="1879500"/>
          </a:xfrm>
          <a:prstGeom prst="cloudCallout">
            <a:avLst>
              <a:gd fmla="val -20833" name="adj1"/>
              <a:gd fmla="val 62500" name="adj2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4"/>
          <p:cNvSpPr/>
          <p:nvPr/>
        </p:nvSpPr>
        <p:spPr>
          <a:xfrm>
            <a:off x="3879450" y="2212950"/>
            <a:ext cx="1385100" cy="7176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4"/>
          <p:cNvSpPr txBox="1"/>
          <p:nvPr/>
        </p:nvSpPr>
        <p:spPr>
          <a:xfrm>
            <a:off x="1473100" y="2232150"/>
            <a:ext cx="16170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已知資料</a:t>
            </a:r>
            <a:b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1. 歷史資料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2. 相關特徵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86" name="Google Shape;386;p34"/>
          <p:cNvSpPr txBox="1"/>
          <p:nvPr/>
        </p:nvSpPr>
        <p:spPr>
          <a:xfrm>
            <a:off x="6053900" y="2232150"/>
            <a:ext cx="16170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未知目標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87" name="Google Shape;387;p34"/>
          <p:cNvSpPr txBox="1"/>
          <p:nvPr/>
        </p:nvSpPr>
        <p:spPr>
          <a:xfrm>
            <a:off x="3818825" y="2232150"/>
            <a:ext cx="13851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預測模型</a:t>
            </a:r>
            <a:endParaRPr b="1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